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sldIdLst>
    <p:sldId id="256" r:id="rId2"/>
    <p:sldId id="463" r:id="rId3"/>
    <p:sldId id="490" r:id="rId4"/>
    <p:sldId id="659" r:id="rId5"/>
    <p:sldId id="662" r:id="rId6"/>
    <p:sldId id="660" r:id="rId7"/>
    <p:sldId id="663" r:id="rId8"/>
    <p:sldId id="664" r:id="rId9"/>
    <p:sldId id="466" r:id="rId10"/>
    <p:sldId id="665" r:id="rId11"/>
    <p:sldId id="666" r:id="rId12"/>
    <p:sldId id="668" r:id="rId13"/>
    <p:sldId id="667" r:id="rId14"/>
    <p:sldId id="477" r:id="rId15"/>
    <p:sldId id="399" r:id="rId16"/>
    <p:sldId id="409" r:id="rId17"/>
    <p:sldId id="481" r:id="rId18"/>
    <p:sldId id="4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hyperlink" Target="https://github.com/soyuztechnologies/Corporate_Full_Stack_Training/blob/master/Day%206/GetEntitySet.tx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hyperlink" Target="http://stcfin.st.com:8021/sap/opu/odata/sap/Z_FIRST_SRV/?$format=x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6/GETEntity%20(Single%20Record)%20Method.txt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10" Type="http://schemas.openxmlformats.org/officeDocument/2006/relationships/image" Target="../media/image2.png"/><Relationship Id="rId4" Type="http://schemas.openxmlformats.org/officeDocument/2006/relationships/image" Target="../media/image33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8.jpg"/><Relationship Id="rId7" Type="http://schemas.openxmlformats.org/officeDocument/2006/relationships/image" Target="../media/image4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US" sz="4800" spc="-150">
                <a:solidFill>
                  <a:schemeClr val="bg1"/>
                </a:solidFill>
                <a:latin typeface="Cooper Black" panose="0208090404030B020404" pitchFamily="18" charset="0"/>
              </a:rPr>
              <a:t>– 14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811234"/>
            <a:ext cx="1052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5E5F8-12FF-4B28-B61A-6671920D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1" y="1456218"/>
            <a:ext cx="4778154" cy="2460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F76356-F9FF-48FA-AC56-069FF386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94" y="1506984"/>
            <a:ext cx="4993234" cy="2418471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5732054-BE14-430B-A58C-5839A87DCEE9}"/>
              </a:ext>
            </a:extLst>
          </p:cNvPr>
          <p:cNvSpPr/>
          <p:nvPr/>
        </p:nvSpPr>
        <p:spPr>
          <a:xfrm>
            <a:off x="5426689" y="2020799"/>
            <a:ext cx="513941" cy="12003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5A0ABD75-28E9-4C5F-9669-030E0C246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131" y="4143613"/>
            <a:ext cx="9615055" cy="2214107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E9C509C-650A-441E-A466-FDDF8904D63C}"/>
              </a:ext>
            </a:extLst>
          </p:cNvPr>
          <p:cNvCxnSpPr>
            <a:cxnSpLocks/>
            <a:stCxn id="12" idx="3"/>
            <a:endCxn id="15" idx="3"/>
          </p:cNvCxnSpPr>
          <p:nvPr/>
        </p:nvCxnSpPr>
        <p:spPr>
          <a:xfrm flipH="1">
            <a:off x="10491186" y="2716220"/>
            <a:ext cx="666342" cy="2534447"/>
          </a:xfrm>
          <a:prstGeom prst="bentConnector3">
            <a:avLst>
              <a:gd name="adj1" fmla="val -3430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17764" y="6363916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C6B56F52-5EDE-4F1F-985E-A4A3C02A06D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288CBD-8BE4-40F1-8777-45D090A974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7" name="Footer Placeholder 45">
            <a:extLst>
              <a:ext uri="{FF2B5EF4-FFF2-40B4-BE49-F238E27FC236}">
                <a16:creationId xmlns:a16="http://schemas.microsoft.com/office/drawing/2014/main" id="{4A21D697-0FEA-4426-85A9-7F69A168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102007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354128" y="895927"/>
            <a:ext cx="1034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C09C7-4DE9-408A-A0BC-1507A4C8E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03" y="1535202"/>
            <a:ext cx="3653847" cy="2604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F3A04-0F37-4148-AF1E-F14E2C0DB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8" y="1410300"/>
            <a:ext cx="4090841" cy="2854158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99677D5-8F64-4BBE-9436-B14C7DE7E998}"/>
              </a:ext>
            </a:extLst>
          </p:cNvPr>
          <p:cNvSpPr/>
          <p:nvPr/>
        </p:nvSpPr>
        <p:spPr>
          <a:xfrm>
            <a:off x="4955602" y="1877513"/>
            <a:ext cx="822036" cy="16925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6" name="Picture 15">
            <a:hlinkClick r:id="rId4"/>
            <a:extLst>
              <a:ext uri="{FF2B5EF4-FFF2-40B4-BE49-F238E27FC236}">
                <a16:creationId xmlns:a16="http://schemas.microsoft.com/office/drawing/2014/main" id="{EA30A453-08AD-4A8C-81F3-C85844C40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695" y="4409499"/>
            <a:ext cx="6970074" cy="18445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A96115-07DC-4EDF-91A9-133A96A8CB1E}"/>
              </a:ext>
            </a:extLst>
          </p:cNvPr>
          <p:cNvSpPr txBox="1"/>
          <p:nvPr/>
        </p:nvSpPr>
        <p:spPr>
          <a:xfrm>
            <a:off x="4622515" y="61546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1B2F9B9-0C3C-42F2-BD1B-D9B170600C40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327BFD-C739-4862-A309-E7E541EE6F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4" name="Footer Placeholder 45">
            <a:extLst>
              <a:ext uri="{FF2B5EF4-FFF2-40B4-BE49-F238E27FC236}">
                <a16:creationId xmlns:a16="http://schemas.microsoft.com/office/drawing/2014/main" id="{E7E7CD2E-FCA6-4F56-992F-DA7A994D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204648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975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(Single Record)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AB8DB-CCDC-455E-8898-70D845BA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4" y="1407348"/>
            <a:ext cx="5201785" cy="3681888"/>
          </a:xfrm>
          <a:prstGeom prst="rect">
            <a:avLst/>
          </a:prstGeom>
        </p:spPr>
      </p:pic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5D421BD9-5F93-492D-8CCD-1DAF800DD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884" y="1269053"/>
            <a:ext cx="5429431" cy="3820183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08730ADA-C23E-49C5-864D-DD01521B1C68}"/>
              </a:ext>
            </a:extLst>
          </p:cNvPr>
          <p:cNvSpPr/>
          <p:nvPr/>
        </p:nvSpPr>
        <p:spPr>
          <a:xfrm>
            <a:off x="5576898" y="2418597"/>
            <a:ext cx="923636" cy="202080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321B0-6A4B-49C4-81CF-46F96C66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1CB8F46C-8009-4A26-9B0B-4980A3BE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735439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</a:t>
            </a:r>
            <a:r>
              <a:rPr lang="en-IN" sz="3600" dirty="0">
                <a:latin typeface="Cooper Black" panose="0208090404030B020404" pitchFamily="18" charset="0"/>
              </a:rPr>
              <a:t>ostman 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A2C1B-1542-4980-A7C0-7800D0CF8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A2FF5CB-E89B-41C5-BA14-168E4C39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E05F69-0058-4243-A704-B069F1B5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4" y="1837807"/>
            <a:ext cx="9480113" cy="4567956"/>
          </a:xfrm>
          <a:prstGeom prst="rect">
            <a:avLst/>
          </a:prstGeom>
        </p:spPr>
      </p:pic>
      <p:pic>
        <p:nvPicPr>
          <p:cNvPr id="1026" name="Picture 2" descr="Postman API Platform | Sign Up for Free">
            <a:extLst>
              <a:ext uri="{FF2B5EF4-FFF2-40B4-BE49-F238E27FC236}">
                <a16:creationId xmlns:a16="http://schemas.microsoft.com/office/drawing/2014/main" id="{E5CADF21-52C9-49CB-9202-FDCA84E4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970" y="3073272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576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EPM Data Model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Creating OData Service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TCode &amp; ABAP SEGW CLASSES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Building GetEntitySet Method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Building GetEntity(Single Record) Method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Postman Tool</a:t>
            </a:r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AFE3F8-0A28-4789-9983-5FAD37064BF6}"/>
              </a:ext>
            </a:extLst>
          </p:cNvPr>
          <p:cNvSpPr txBox="1"/>
          <p:nvPr/>
        </p:nvSpPr>
        <p:spPr>
          <a:xfrm>
            <a:off x="261764" y="899721"/>
            <a:ext cx="109500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Enterprise Procurement Model – Products, Business Partner (Suppliers and Customers), Orders and Order Items.</a:t>
            </a:r>
          </a:p>
          <a:p>
            <a:r>
              <a:rPr lang="en-US" sz="1800" dirty="0"/>
              <a:t>BAPIs = Function Modules which are reusable and can be called from another systems as well</a:t>
            </a:r>
          </a:p>
          <a:p>
            <a:r>
              <a:rPr lang="en-US" sz="1800" dirty="0"/>
              <a:t>BAPI_EPM*</a:t>
            </a:r>
          </a:p>
          <a:p>
            <a:r>
              <a:rPr lang="en-US" sz="1800" dirty="0"/>
              <a:t>BAPI_EPM_PRODUCT_GET_LIST – </a:t>
            </a:r>
            <a:r>
              <a:rPr lang="en-US" sz="1800" b="1" u="sng" dirty="0"/>
              <a:t>All</a:t>
            </a:r>
            <a:r>
              <a:rPr lang="en-US" sz="1800" dirty="0"/>
              <a:t> the list of products in the system</a:t>
            </a:r>
          </a:p>
          <a:p>
            <a:r>
              <a:rPr lang="en-US" sz="1800" dirty="0"/>
              <a:t>BAPI_EPM_PRODUCT_GET_DETAIL – details of a </a:t>
            </a:r>
            <a:r>
              <a:rPr lang="en-US" sz="1800" b="1" u="sng" dirty="0"/>
              <a:t>single</a:t>
            </a:r>
            <a:r>
              <a:rPr lang="en-US" sz="1800" dirty="0"/>
              <a:t> product</a:t>
            </a:r>
          </a:p>
          <a:p>
            <a:r>
              <a:rPr lang="en-US" sz="1800" dirty="0"/>
              <a:t>BAPI_EPM_PRODUCT_CREATE – </a:t>
            </a:r>
            <a:r>
              <a:rPr lang="en-US" sz="1800" b="1" u="sng" dirty="0"/>
              <a:t>create</a:t>
            </a:r>
            <a:r>
              <a:rPr lang="en-US" sz="1800" dirty="0"/>
              <a:t> a new product</a:t>
            </a:r>
          </a:p>
          <a:p>
            <a:r>
              <a:rPr lang="en-US" sz="1800" dirty="0"/>
              <a:t>BAPI_EPM_PRODUCT_UPDATE – </a:t>
            </a:r>
            <a:r>
              <a:rPr lang="en-US" sz="1800" b="1" u="sng" dirty="0"/>
              <a:t>update</a:t>
            </a:r>
            <a:r>
              <a:rPr lang="en-US" sz="1800" dirty="0"/>
              <a:t> existing product</a:t>
            </a:r>
          </a:p>
          <a:p>
            <a:r>
              <a:rPr lang="en-US" sz="1800" dirty="0"/>
              <a:t>BAPI_EPM_PRODUCT_DELETE – </a:t>
            </a:r>
            <a:r>
              <a:rPr lang="en-US" sz="1800" b="1" u="sng" dirty="0"/>
              <a:t>delete</a:t>
            </a:r>
            <a:r>
              <a:rPr lang="en-US" sz="1800" dirty="0"/>
              <a:t> the product</a:t>
            </a:r>
          </a:p>
          <a:p>
            <a:endParaRPr lang="en-US" sz="1800" dirty="0"/>
          </a:p>
          <a:p>
            <a:r>
              <a:rPr lang="en-US" sz="1800" dirty="0"/>
              <a:t>Business partners (BP)</a:t>
            </a:r>
          </a:p>
          <a:p>
            <a:r>
              <a:rPr lang="en-US" sz="1800" dirty="0"/>
              <a:t>BAPI_EPM_BP_GET_LIST</a:t>
            </a:r>
          </a:p>
          <a:p>
            <a:r>
              <a:rPr lang="en-US" sz="1800" dirty="0"/>
              <a:t>BAPI_EPM_BP_GET_DETAIL</a:t>
            </a:r>
          </a:p>
          <a:p>
            <a:r>
              <a:rPr lang="en-US" sz="1800" dirty="0"/>
              <a:t>BAPI_EPM_BP_CREATE</a:t>
            </a:r>
          </a:p>
          <a:p>
            <a:r>
              <a:rPr lang="en-US" sz="1800" dirty="0"/>
              <a:t>BAPI_EPM_BP_UPDATE</a:t>
            </a:r>
          </a:p>
          <a:p>
            <a:r>
              <a:rPr lang="en-US" sz="1800" dirty="0"/>
              <a:t>BAPI_EPM_BP_DELETE</a:t>
            </a:r>
          </a:p>
          <a:p>
            <a:endParaRPr lang="en-US" sz="1800" dirty="0"/>
          </a:p>
          <a:p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E763A0-F14F-4CF6-A6C4-F2B23C265ED3}"/>
              </a:ext>
            </a:extLst>
          </p:cNvPr>
          <p:cNvSpPr/>
          <p:nvPr/>
        </p:nvSpPr>
        <p:spPr>
          <a:xfrm>
            <a:off x="3435214" y="4465290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Create</a:t>
            </a:r>
            <a:endParaRPr lang="en-US" sz="40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9854CE6-5CF6-4A27-9622-BD7B0BAB8B7A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EPM Data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097FB6-A008-4905-9CFA-7CF8E5999933}"/>
              </a:ext>
            </a:extLst>
          </p:cNvPr>
          <p:cNvSpPr/>
          <p:nvPr/>
        </p:nvSpPr>
        <p:spPr>
          <a:xfrm>
            <a:off x="6348557" y="3083161"/>
            <a:ext cx="2660073" cy="71108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CRUD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9DBC6B-8A52-40E7-A483-1553B932B283}"/>
              </a:ext>
            </a:extLst>
          </p:cNvPr>
          <p:cNvSpPr/>
          <p:nvPr/>
        </p:nvSpPr>
        <p:spPr>
          <a:xfrm>
            <a:off x="5676764" y="4465289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Read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6C9B38-6FC8-44A5-B3AD-439039A0024E}"/>
              </a:ext>
            </a:extLst>
          </p:cNvPr>
          <p:cNvSpPr/>
          <p:nvPr/>
        </p:nvSpPr>
        <p:spPr>
          <a:xfrm>
            <a:off x="7918314" y="4452361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Update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8F431-AADE-47DB-ADA4-8D3E69D13383}"/>
              </a:ext>
            </a:extLst>
          </p:cNvPr>
          <p:cNvSpPr/>
          <p:nvPr/>
        </p:nvSpPr>
        <p:spPr>
          <a:xfrm>
            <a:off x="10159864" y="4452360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Delete</a:t>
            </a:r>
            <a:endParaRPr lang="en-US" sz="40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CA3596C-DB4B-46C5-9140-0ED26FE2671D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5400000">
            <a:off x="6781134" y="3567828"/>
            <a:ext cx="671047" cy="11238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3170C79-5FAD-404B-8264-12CD78D30BBB}"/>
              </a:ext>
            </a:extLst>
          </p:cNvPr>
          <p:cNvCxnSpPr>
            <a:cxnSpLocks/>
          </p:cNvCxnSpPr>
          <p:nvPr/>
        </p:nvCxnSpPr>
        <p:spPr>
          <a:xfrm>
            <a:off x="7678593" y="4120240"/>
            <a:ext cx="1117677" cy="3225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08CE1FA-DC46-4DA6-82CD-1D17F8BA7028}"/>
              </a:ext>
            </a:extLst>
          </p:cNvPr>
          <p:cNvCxnSpPr>
            <a:cxnSpLocks/>
          </p:cNvCxnSpPr>
          <p:nvPr/>
        </p:nvCxnSpPr>
        <p:spPr>
          <a:xfrm>
            <a:off x="8796270" y="4120240"/>
            <a:ext cx="2241550" cy="3225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D5BA6BF-49A4-43DD-9FDA-7CF1F7FDD9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13170" y="4120239"/>
            <a:ext cx="2241550" cy="335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33F49DF-B8FB-4F3A-BF36-60E17ED37F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20" name="Footer Placeholder 45">
            <a:extLst>
              <a:ext uri="{FF2B5EF4-FFF2-40B4-BE49-F238E27FC236}">
                <a16:creationId xmlns:a16="http://schemas.microsoft.com/office/drawing/2014/main" id="{298DD65B-7D24-425F-B15F-D0344B174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101416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2767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Strat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742CD6F-594B-4162-BCA8-A183ADE25A30}"/>
              </a:ext>
            </a:extLst>
          </p:cNvPr>
          <p:cNvSpPr/>
          <p:nvPr/>
        </p:nvSpPr>
        <p:spPr>
          <a:xfrm>
            <a:off x="5188881" y="2136230"/>
            <a:ext cx="718128" cy="105495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29C320-442E-445E-A326-59699D09C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21" y="1538756"/>
            <a:ext cx="3905874" cy="2518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3239F6-8AAD-4999-B572-29B5692BC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993" y="1440261"/>
            <a:ext cx="3562467" cy="2518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5B9B51-2F12-421C-9AC0-399DE3E70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398" y="5266080"/>
            <a:ext cx="5319221" cy="784928"/>
          </a:xfrm>
          <a:prstGeom prst="rect">
            <a:avLst/>
          </a:prstGeom>
        </p:spPr>
      </p:pic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19A24817-8FCD-43DA-BED9-542AE5A6E18E}"/>
              </a:ext>
            </a:extLst>
          </p:cNvPr>
          <p:cNvSpPr/>
          <p:nvPr/>
        </p:nvSpPr>
        <p:spPr>
          <a:xfrm rot="5400000">
            <a:off x="5216441" y="4052934"/>
            <a:ext cx="622796" cy="113632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FA5B0E33-8AF8-45C9-B83A-515DEE75120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199F25-FDA1-4614-A883-9E4AF26640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4" name="Footer Placeholder 45">
            <a:extLst>
              <a:ext uri="{FF2B5EF4-FFF2-40B4-BE49-F238E27FC236}">
                <a16:creationId xmlns:a16="http://schemas.microsoft.com/office/drawing/2014/main" id="{CFC547F6-0772-4D23-88C9-B9805752C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13723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782325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 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23472-29B3-408B-9450-F64286D7C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44" y="1455665"/>
            <a:ext cx="4353336" cy="2636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1ABEA4-4E1A-4993-A660-025E5271D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866" y="1455664"/>
            <a:ext cx="5330113" cy="2636043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0047DAE0-3362-48BB-8261-4D011501778B}"/>
              </a:ext>
            </a:extLst>
          </p:cNvPr>
          <p:cNvSpPr/>
          <p:nvPr/>
        </p:nvSpPr>
        <p:spPr>
          <a:xfrm>
            <a:off x="5209308" y="2287194"/>
            <a:ext cx="471055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F87FB70-B980-44E7-ADF3-9F16CB183D7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2618C9-A69D-42DB-BBFE-6674261056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9CD8129F-EB1E-49FE-BA66-FA6EEB68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341241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9090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bapi_epm_product_get_list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CF3B1-7D1F-49A6-AF48-FD2A48307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1" y="1305380"/>
            <a:ext cx="11347910" cy="466131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C86E3F-8118-4379-A7AA-C105C6F7CE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B6FA9B5F-1C47-4993-8DE6-42E0A4581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27040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4274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AA13E-4223-4E1C-AD28-0035CF308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1" y="1333088"/>
            <a:ext cx="2850127" cy="1921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E27A1B-8D28-456A-B4C4-00A3EC9E6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326" y="1333088"/>
            <a:ext cx="7287491" cy="1921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E0BA63-6536-4075-B363-4DF269421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201" y="4314600"/>
            <a:ext cx="3523707" cy="102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3FFFC6-44A9-4936-8A13-0F2E35B00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744" y="3901048"/>
            <a:ext cx="2524725" cy="19903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DBB78A-CBF3-42C5-A6FD-5680342CB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71" y="3901048"/>
            <a:ext cx="2550599" cy="1812790"/>
          </a:xfrm>
          <a:prstGeom prst="rect">
            <a:avLst/>
          </a:prstGeom>
        </p:spPr>
      </p:pic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21FEBC8-55A0-41E2-9A71-DC965C7C8508}"/>
              </a:ext>
            </a:extLst>
          </p:cNvPr>
          <p:cNvSpPr/>
          <p:nvPr/>
        </p:nvSpPr>
        <p:spPr>
          <a:xfrm>
            <a:off x="3583709" y="1560945"/>
            <a:ext cx="600364" cy="13946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3AADABF6-8342-4520-919B-27BB67A89988}"/>
              </a:ext>
            </a:extLst>
          </p:cNvPr>
          <p:cNvSpPr/>
          <p:nvPr/>
        </p:nvSpPr>
        <p:spPr>
          <a:xfrm rot="5400000">
            <a:off x="9804377" y="3278099"/>
            <a:ext cx="637353" cy="10611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679B5581-DB31-4CEA-A0BC-95069368C839}"/>
              </a:ext>
            </a:extLst>
          </p:cNvPr>
          <p:cNvSpPr/>
          <p:nvPr/>
        </p:nvSpPr>
        <p:spPr>
          <a:xfrm rot="10800000">
            <a:off x="7383972" y="4458697"/>
            <a:ext cx="463725" cy="73582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5CC6BD5F-ECE8-4BFC-B636-4778FDFEF6B7}"/>
              </a:ext>
            </a:extLst>
          </p:cNvPr>
          <p:cNvSpPr/>
          <p:nvPr/>
        </p:nvSpPr>
        <p:spPr>
          <a:xfrm rot="10800000">
            <a:off x="3489734" y="4477039"/>
            <a:ext cx="443346" cy="83835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E5C4A023-5404-4A48-B11C-2A7EDFAFDF05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2B76244-9682-474F-9537-D5FE470F82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23" name="Footer Placeholder 45">
            <a:extLst>
              <a:ext uri="{FF2B5EF4-FFF2-40B4-BE49-F238E27FC236}">
                <a16:creationId xmlns:a16="http://schemas.microsoft.com/office/drawing/2014/main" id="{5F83B286-E90E-4D5D-9395-5C62B0BBD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196862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509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59557-4B30-4596-B8D6-664A7942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2" y="1333088"/>
            <a:ext cx="4214002" cy="239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B5F23-CA75-4C2F-A0EF-2928330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36" y="1333088"/>
            <a:ext cx="5072242" cy="2398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CEFABB-A50B-4593-A648-8FB385FB3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37" y="4405561"/>
            <a:ext cx="5072241" cy="20614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5E7A8E-C919-45AC-8266-84B6D3063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1" y="4405561"/>
            <a:ext cx="4214002" cy="1860734"/>
          </a:xfrm>
          <a:prstGeom prst="rect">
            <a:avLst/>
          </a:prstGeom>
        </p:spPr>
      </p:pic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6C438CA0-A188-43E5-BF1D-6D16D31E3E2B}"/>
              </a:ext>
            </a:extLst>
          </p:cNvPr>
          <p:cNvSpPr/>
          <p:nvPr/>
        </p:nvSpPr>
        <p:spPr>
          <a:xfrm>
            <a:off x="5135421" y="1890362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1DBB3C2-13B1-457C-A4C8-51DF6867A836}"/>
              </a:ext>
            </a:extLst>
          </p:cNvPr>
          <p:cNvSpPr/>
          <p:nvPr/>
        </p:nvSpPr>
        <p:spPr>
          <a:xfrm rot="10800000">
            <a:off x="5135421" y="4694000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43D157B-D8F8-47F1-BCB7-8571D9DF03C9}"/>
              </a:ext>
            </a:extLst>
          </p:cNvPr>
          <p:cNvSpPr/>
          <p:nvPr/>
        </p:nvSpPr>
        <p:spPr>
          <a:xfrm rot="5400000">
            <a:off x="8567557" y="3238915"/>
            <a:ext cx="553998" cy="153915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1E7C9AE-6EE5-4F7A-92A0-9980CBA9FE73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7068195-61CC-4524-8E44-D235B2E29C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9" name="Footer Placeholder 45">
            <a:extLst>
              <a:ext uri="{FF2B5EF4-FFF2-40B4-BE49-F238E27FC236}">
                <a16:creationId xmlns:a16="http://schemas.microsoft.com/office/drawing/2014/main" id="{F21129F6-5E32-4E6F-9215-24BE6A148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597432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5AE13F-7F8C-45E4-B2FA-B8C539E0E80F}"/>
              </a:ext>
            </a:extLst>
          </p:cNvPr>
          <p:cNvSpPr txBox="1"/>
          <p:nvPr/>
        </p:nvSpPr>
        <p:spPr>
          <a:xfrm>
            <a:off x="261764" y="955602"/>
            <a:ext cx="6853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SEGW – Service Builder</a:t>
            </a:r>
          </a:p>
          <a:p>
            <a:r>
              <a:rPr lang="en-US" sz="1800" dirty="0"/>
              <a:t>/N/IWFND/MAINT_SERVICE – Registration of services</a:t>
            </a:r>
          </a:p>
          <a:p>
            <a:r>
              <a:rPr lang="en-US" sz="1800" dirty="0"/>
              <a:t>/N/IWFND/ERROR_LOG – Error logs of service calls</a:t>
            </a:r>
          </a:p>
          <a:p>
            <a:r>
              <a:rPr lang="en-US" sz="1800" dirty="0"/>
              <a:t>/N/IWFND/GW_CLIENT – test services locally within sap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99F41-7B2E-49B7-875D-FBB48ECD508E}"/>
              </a:ext>
            </a:extLst>
          </p:cNvPr>
          <p:cNvSpPr/>
          <p:nvPr/>
        </p:nvSpPr>
        <p:spPr>
          <a:xfrm>
            <a:off x="1704897" y="3579833"/>
            <a:ext cx="7536434" cy="283759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Artifacts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D5BC4A-5FB9-4255-A4CC-0928B2F03DD9}"/>
              </a:ext>
            </a:extLst>
          </p:cNvPr>
          <p:cNvSpPr/>
          <p:nvPr/>
        </p:nvSpPr>
        <p:spPr>
          <a:xfrm>
            <a:off x="2154731" y="3894069"/>
            <a:ext cx="2667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</a:t>
            </a:r>
          </a:p>
          <a:p>
            <a:pPr algn="ctr"/>
            <a:r>
              <a:rPr lang="en-US" dirty="0"/>
              <a:t>(Model provider Class)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97B9E-07E3-4953-9EED-2F3041C284CE}"/>
              </a:ext>
            </a:extLst>
          </p:cNvPr>
          <p:cNvSpPr/>
          <p:nvPr/>
        </p:nvSpPr>
        <p:spPr>
          <a:xfrm>
            <a:off x="6040931" y="3894069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</a:t>
            </a:r>
          </a:p>
          <a:p>
            <a:pPr algn="ctr"/>
            <a:r>
              <a:rPr lang="en-US" dirty="0"/>
              <a:t>(Data Provider Class)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CF25561-BC66-4FD3-8D62-6C4F55710026}"/>
              </a:ext>
            </a:extLst>
          </p:cNvPr>
          <p:cNvSpPr/>
          <p:nvPr/>
        </p:nvSpPr>
        <p:spPr>
          <a:xfrm>
            <a:off x="327624" y="3429000"/>
            <a:ext cx="1600200" cy="552271"/>
          </a:xfrm>
          <a:prstGeom prst="wedgeRectCallout">
            <a:avLst>
              <a:gd name="adj1" fmla="val 80462"/>
              <a:gd name="adj2" fmla="val 9703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metadata</a:t>
            </a:r>
          </a:p>
          <a:p>
            <a:pPr algn="ctr"/>
            <a:r>
              <a:rPr lang="en-US" sz="900" dirty="0"/>
              <a:t>SAP Generated 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D639517-7BAC-4A7E-8522-46D56275C565}"/>
              </a:ext>
            </a:extLst>
          </p:cNvPr>
          <p:cNvSpPr/>
          <p:nvPr/>
        </p:nvSpPr>
        <p:spPr>
          <a:xfrm>
            <a:off x="8646463" y="3429000"/>
            <a:ext cx="1600200" cy="552271"/>
          </a:xfrm>
          <a:prstGeom prst="wedgeRectCallout">
            <a:avLst>
              <a:gd name="adj1" fmla="val -63453"/>
              <a:gd name="adj2" fmla="val 11420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actual data in the output when </a:t>
            </a:r>
            <a:r>
              <a:rPr lang="en-US" sz="900" dirty="0" err="1"/>
              <a:t>EntitySet</a:t>
            </a:r>
            <a:r>
              <a:rPr lang="en-US" sz="900" dirty="0"/>
              <a:t> is called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87BCE-A451-4724-BD6D-E415373B67EC}"/>
              </a:ext>
            </a:extLst>
          </p:cNvPr>
          <p:cNvSpPr/>
          <p:nvPr/>
        </p:nvSpPr>
        <p:spPr>
          <a:xfrm>
            <a:off x="6117131" y="4118108"/>
            <a:ext cx="381000" cy="2175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1441B980-DE91-4EE7-95D5-B28E50BDCC12}"/>
              </a:ext>
            </a:extLst>
          </p:cNvPr>
          <p:cNvSpPr/>
          <p:nvPr/>
        </p:nvSpPr>
        <p:spPr>
          <a:xfrm>
            <a:off x="6117131" y="3981271"/>
            <a:ext cx="304800" cy="293798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9A3040-40DF-48A4-BF95-4E097AA2718A}"/>
              </a:ext>
            </a:extLst>
          </p:cNvPr>
          <p:cNvSpPr/>
          <p:nvPr/>
        </p:nvSpPr>
        <p:spPr>
          <a:xfrm>
            <a:off x="1927824" y="5302255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MPC_EXT (Extension)</a:t>
            </a:r>
          </a:p>
          <a:p>
            <a:pPr algn="ctr"/>
            <a:r>
              <a:rPr lang="en-US" dirty="0"/>
              <a:t>Code which developer will write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4EB86D-66B2-428F-B779-185B3F99C9EE}"/>
              </a:ext>
            </a:extLst>
          </p:cNvPr>
          <p:cNvSpPr/>
          <p:nvPr/>
        </p:nvSpPr>
        <p:spPr>
          <a:xfrm>
            <a:off x="5926631" y="5266272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DPC_EXT (Extension)</a:t>
            </a:r>
          </a:p>
          <a:p>
            <a:pPr algn="ctr"/>
            <a:r>
              <a:rPr lang="en-US" dirty="0"/>
              <a:t>All the ABAP Code which works with CRUD implementations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E842A6-5CB0-4BD5-AAFF-D47E9DDE20EE}"/>
              </a:ext>
            </a:extLst>
          </p:cNvPr>
          <p:cNvCxnSpPr>
            <a:stCxn id="15" idx="0"/>
            <a:endCxn id="9" idx="2"/>
          </p:cNvCxnSpPr>
          <p:nvPr/>
        </p:nvCxnSpPr>
        <p:spPr>
          <a:xfrm flipH="1" flipV="1">
            <a:off x="3488231" y="4427469"/>
            <a:ext cx="1693" cy="87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58F4FC-FD49-4595-882F-8D3880421290}"/>
              </a:ext>
            </a:extLst>
          </p:cNvPr>
          <p:cNvCxnSpPr>
            <a:stCxn id="16" idx="0"/>
            <a:endCxn id="10" idx="2"/>
          </p:cNvCxnSpPr>
          <p:nvPr/>
        </p:nvCxnSpPr>
        <p:spPr>
          <a:xfrm flipV="1">
            <a:off x="7488731" y="4427469"/>
            <a:ext cx="0" cy="83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B604B9AB-EB59-4C78-80DB-7461CD0B2648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TCode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DD6C5CFB-BB95-482F-AC9C-385DAC4E8E2B}"/>
              </a:ext>
            </a:extLst>
          </p:cNvPr>
          <p:cNvSpPr txBox="1">
            <a:spLocks/>
          </p:cNvSpPr>
          <p:nvPr/>
        </p:nvSpPr>
        <p:spPr>
          <a:xfrm>
            <a:off x="261764" y="248391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ABAP SEGW CLASSES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57FF5B-FAB3-44FE-ABA2-0D0DE6C6DC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22" name="Footer Placeholder 45">
            <a:extLst>
              <a:ext uri="{FF2B5EF4-FFF2-40B4-BE49-F238E27FC236}">
                <a16:creationId xmlns:a16="http://schemas.microsoft.com/office/drawing/2014/main" id="{D51E2B8F-9B8F-4DC7-97B3-E479CF7B5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10002</TotalTime>
  <Words>693</Words>
  <Application>Microsoft Office PowerPoint</Application>
  <PresentationFormat>Widescreen</PresentationFormat>
  <Paragraphs>111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(Body)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987</cp:revision>
  <dcterms:created xsi:type="dcterms:W3CDTF">2016-07-10T03:33:26Z</dcterms:created>
  <dcterms:modified xsi:type="dcterms:W3CDTF">2021-09-23T12:46:56Z</dcterms:modified>
</cp:coreProperties>
</file>